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Garet Bold" charset="1" panose="00000000000000000000"/>
      <p:regular r:id="rId35"/>
    </p:embeddedFont>
    <p:embeddedFont>
      <p:font typeface="Garet Light" charset="1" panose="00000000000000000000"/>
      <p:regular r:id="rId36"/>
    </p:embeddedFont>
    <p:embeddedFont>
      <p:font typeface="Archivo Black" charset="1" panose="020B0A03020202020B04"/>
      <p:regular r:id="rId37"/>
    </p:embeddedFont>
    <p:embeddedFont>
      <p:font typeface="Cy Grotesk Key Bold" charset="1" panose="00000800000000000000"/>
      <p:regular r:id="rId38"/>
    </p:embeddedFont>
    <p:embeddedFont>
      <p:font typeface="TT Commons Pro" charset="1" panose="020B0103030102020204"/>
      <p:regular r:id="rId39"/>
    </p:embeddedFont>
    <p:embeddedFont>
      <p:font typeface="Garet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8559" y="1438574"/>
            <a:ext cx="3493612" cy="1759510"/>
          </a:xfrm>
          <a:custGeom>
            <a:avLst/>
            <a:gdLst/>
            <a:ahLst/>
            <a:cxnLst/>
            <a:rect r="r" b="b" t="t" l="l"/>
            <a:pathLst>
              <a:path h="1759510" w="3493612">
                <a:moveTo>
                  <a:pt x="0" y="0"/>
                </a:moveTo>
                <a:lnTo>
                  <a:pt x="3493612" y="0"/>
                </a:lnTo>
                <a:lnTo>
                  <a:pt x="3493612" y="1759510"/>
                </a:lnTo>
                <a:lnTo>
                  <a:pt x="0" y="175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9199" y="1438574"/>
            <a:ext cx="2008120" cy="1781750"/>
          </a:xfrm>
          <a:custGeom>
            <a:avLst/>
            <a:gdLst/>
            <a:ahLst/>
            <a:cxnLst/>
            <a:rect r="r" b="b" t="t" l="l"/>
            <a:pathLst>
              <a:path h="1781750" w="2008120">
                <a:moveTo>
                  <a:pt x="0" y="0"/>
                </a:moveTo>
                <a:lnTo>
                  <a:pt x="2008120" y="0"/>
                </a:lnTo>
                <a:lnTo>
                  <a:pt x="2008120" y="1781749"/>
                </a:lnTo>
                <a:lnTo>
                  <a:pt x="0" y="1781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8559" y="3800774"/>
            <a:ext cx="3493612" cy="3493612"/>
          </a:xfrm>
          <a:custGeom>
            <a:avLst/>
            <a:gdLst/>
            <a:ahLst/>
            <a:cxnLst/>
            <a:rect r="r" b="b" t="t" l="l"/>
            <a:pathLst>
              <a:path h="3493612" w="3493612">
                <a:moveTo>
                  <a:pt x="0" y="0"/>
                </a:moveTo>
                <a:lnTo>
                  <a:pt x="3493612" y="0"/>
                </a:lnTo>
                <a:lnTo>
                  <a:pt x="3493612" y="3493612"/>
                </a:lnTo>
                <a:lnTo>
                  <a:pt x="0" y="3493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48272" y="1438574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48272" y="6126134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48272" y="7989418"/>
            <a:ext cx="2611028" cy="1020674"/>
          </a:xfrm>
          <a:custGeom>
            <a:avLst/>
            <a:gdLst/>
            <a:ahLst/>
            <a:cxnLst/>
            <a:rect r="r" b="b" t="t" l="l"/>
            <a:pathLst>
              <a:path h="1020674" w="2611028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98559" y="7894461"/>
            <a:ext cx="3493612" cy="1200532"/>
          </a:xfrm>
          <a:custGeom>
            <a:avLst/>
            <a:gdLst/>
            <a:ahLst/>
            <a:cxnLst/>
            <a:rect r="r" b="b" t="t" l="l"/>
            <a:pathLst>
              <a:path h="1200532" w="3493612">
                <a:moveTo>
                  <a:pt x="0" y="0"/>
                </a:moveTo>
                <a:lnTo>
                  <a:pt x="3493612" y="0"/>
                </a:lnTo>
                <a:lnTo>
                  <a:pt x="3493612" y="1200532"/>
                </a:lnTo>
                <a:lnTo>
                  <a:pt x="0" y="12005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45187" y="3960992"/>
            <a:ext cx="1916143" cy="1505043"/>
          </a:xfrm>
          <a:custGeom>
            <a:avLst/>
            <a:gdLst/>
            <a:ahLst/>
            <a:cxnLst/>
            <a:rect r="r" b="b" t="t" l="l"/>
            <a:pathLst>
              <a:path h="1505043" w="1916143">
                <a:moveTo>
                  <a:pt x="0" y="0"/>
                </a:moveTo>
                <a:lnTo>
                  <a:pt x="1916144" y="0"/>
                </a:lnTo>
                <a:lnTo>
                  <a:pt x="1916144" y="1505044"/>
                </a:lnTo>
                <a:lnTo>
                  <a:pt x="0" y="15050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65507" y="6126134"/>
            <a:ext cx="2167480" cy="1087681"/>
          </a:xfrm>
          <a:custGeom>
            <a:avLst/>
            <a:gdLst/>
            <a:ahLst/>
            <a:cxnLst/>
            <a:rect r="r" b="b" t="t" l="l"/>
            <a:pathLst>
              <a:path h="1087681" w="2167480">
                <a:moveTo>
                  <a:pt x="0" y="0"/>
                </a:moveTo>
                <a:lnTo>
                  <a:pt x="2167480" y="0"/>
                </a:lnTo>
                <a:lnTo>
                  <a:pt x="2167480" y="1087681"/>
                </a:lnTo>
                <a:lnTo>
                  <a:pt x="0" y="10876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06927" y="7752407"/>
            <a:ext cx="1484639" cy="1484639"/>
          </a:xfrm>
          <a:custGeom>
            <a:avLst/>
            <a:gdLst/>
            <a:ahLst/>
            <a:cxnLst/>
            <a:rect r="r" b="b" t="t" l="l"/>
            <a:pathLst>
              <a:path h="1484639" w="1484639">
                <a:moveTo>
                  <a:pt x="0" y="0"/>
                </a:moveTo>
                <a:lnTo>
                  <a:pt x="1484640" y="0"/>
                </a:lnTo>
                <a:lnTo>
                  <a:pt x="1484640" y="1484639"/>
                </a:lnTo>
                <a:lnTo>
                  <a:pt x="0" y="14846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12952" y="7829356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34214" y="3117086"/>
            <a:ext cx="13684252" cy="4052827"/>
          </a:xfrm>
          <a:custGeom>
            <a:avLst/>
            <a:gdLst/>
            <a:ahLst/>
            <a:cxnLst/>
            <a:rect r="r" b="b" t="t" l="l"/>
            <a:pathLst>
              <a:path h="4052827" w="13684252">
                <a:moveTo>
                  <a:pt x="0" y="0"/>
                </a:moveTo>
                <a:lnTo>
                  <a:pt x="13684252" y="0"/>
                </a:lnTo>
                <a:lnTo>
                  <a:pt x="13684252" y="4052828"/>
                </a:lnTo>
                <a:lnTo>
                  <a:pt x="0" y="4052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47775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86252"/>
            <a:ext cx="10523771" cy="1114497"/>
          </a:xfrm>
          <a:custGeom>
            <a:avLst/>
            <a:gdLst/>
            <a:ahLst/>
            <a:cxnLst/>
            <a:rect r="r" b="b" t="t" l="l"/>
            <a:pathLst>
              <a:path h="1114497" w="10523771">
                <a:moveTo>
                  <a:pt x="0" y="0"/>
                </a:moveTo>
                <a:lnTo>
                  <a:pt x="10523771" y="0"/>
                </a:lnTo>
                <a:lnTo>
                  <a:pt x="10523771" y="1114496"/>
                </a:lnTo>
                <a:lnTo>
                  <a:pt x="0" y="111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240962" y="1843972"/>
            <a:ext cx="5220173" cy="8211294"/>
          </a:xfrm>
          <a:custGeom>
            <a:avLst/>
            <a:gdLst/>
            <a:ahLst/>
            <a:cxnLst/>
            <a:rect r="r" b="b" t="t" l="l"/>
            <a:pathLst>
              <a:path h="8211294" w="5220173">
                <a:moveTo>
                  <a:pt x="0" y="0"/>
                </a:moveTo>
                <a:lnTo>
                  <a:pt x="5220173" y="0"/>
                </a:lnTo>
                <a:lnTo>
                  <a:pt x="5220173" y="8211294"/>
                </a:lnTo>
                <a:lnTo>
                  <a:pt x="0" y="8211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0125"/>
            <a:ext cx="2297613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90997"/>
            <a:ext cx="12138796" cy="3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What is the percentage of unique product increase in 2021 vs. 2020?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66001"/>
            <a:ext cx="2520552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953786" y="7639213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07200" y="1028700"/>
            <a:ext cx="14073600" cy="6019471"/>
          </a:xfrm>
          <a:custGeom>
            <a:avLst/>
            <a:gdLst/>
            <a:ahLst/>
            <a:cxnLst/>
            <a:rect r="r" b="b" t="t" l="l"/>
            <a:pathLst>
              <a:path h="6019471" w="14073600">
                <a:moveTo>
                  <a:pt x="0" y="0"/>
                </a:moveTo>
                <a:lnTo>
                  <a:pt x="14073600" y="0"/>
                </a:lnTo>
                <a:lnTo>
                  <a:pt x="14073600" y="6019471"/>
                </a:lnTo>
                <a:lnTo>
                  <a:pt x="0" y="6019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9" r="0" b="-16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427" y="366463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427" y="7528120"/>
            <a:ext cx="292185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0311" y="8440562"/>
            <a:ext cx="13145645" cy="133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sz="3500" spc="-1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With a 36.33% increase in new products, AtliQ Hardware is dynamically meeting evolving customer needs, leading to significant demand and production growth.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35246"/>
            <a:ext cx="6115288" cy="4307484"/>
          </a:xfrm>
          <a:custGeom>
            <a:avLst/>
            <a:gdLst/>
            <a:ahLst/>
            <a:cxnLst/>
            <a:rect r="r" b="b" t="t" l="l"/>
            <a:pathLst>
              <a:path h="4307484" w="6115288">
                <a:moveTo>
                  <a:pt x="0" y="0"/>
                </a:moveTo>
                <a:lnTo>
                  <a:pt x="6115288" y="0"/>
                </a:lnTo>
                <a:lnTo>
                  <a:pt x="6115288" y="4307485"/>
                </a:lnTo>
                <a:lnTo>
                  <a:pt x="0" y="4307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870235" y="2519677"/>
            <a:ext cx="11417765" cy="6738623"/>
          </a:xfrm>
          <a:custGeom>
            <a:avLst/>
            <a:gdLst/>
            <a:ahLst/>
            <a:cxnLst/>
            <a:rect r="r" b="b" t="t" l="l"/>
            <a:pathLst>
              <a:path h="6738623" w="11417765">
                <a:moveTo>
                  <a:pt x="0" y="0"/>
                </a:moveTo>
                <a:lnTo>
                  <a:pt x="11417765" y="0"/>
                </a:lnTo>
                <a:lnTo>
                  <a:pt x="11417765" y="6738623"/>
                </a:lnTo>
                <a:lnTo>
                  <a:pt x="0" y="673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0125"/>
            <a:ext cx="2297613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90997"/>
            <a:ext cx="14877766" cy="71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Provide a report with all the unique product counts for each segment and sort them in descending order of product counts.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48641"/>
            <a:ext cx="2839037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203473" y="4655947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20430" y="1028700"/>
            <a:ext cx="11047140" cy="5056191"/>
          </a:xfrm>
          <a:custGeom>
            <a:avLst/>
            <a:gdLst/>
            <a:ahLst/>
            <a:cxnLst/>
            <a:rect r="r" b="b" t="t" l="l"/>
            <a:pathLst>
              <a:path h="5056191" w="11047140">
                <a:moveTo>
                  <a:pt x="0" y="0"/>
                </a:moveTo>
                <a:lnTo>
                  <a:pt x="11047140" y="0"/>
                </a:lnTo>
                <a:lnTo>
                  <a:pt x="11047140" y="5056191"/>
                </a:lnTo>
                <a:lnTo>
                  <a:pt x="0" y="5056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427" y="366463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427" y="6604514"/>
            <a:ext cx="292185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0311" y="7638226"/>
            <a:ext cx="13533860" cy="221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spc="-1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Notebooks, accessories, and peripherals, constituting 83% of total manufacturing compared to desktops, storage, and networking.</a:t>
            </a:r>
          </a:p>
          <a:p>
            <a:pPr algn="l" marL="0" indent="0" lvl="0">
              <a:lnSpc>
                <a:spcPts val="3500"/>
              </a:lnSpc>
            </a:pPr>
            <a:r>
              <a:rPr lang="en-US" sz="3500" spc="-12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diversify, we need to expand production in the latter segments.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9047" y="2213769"/>
            <a:ext cx="8569905" cy="2715217"/>
          </a:xfrm>
          <a:custGeom>
            <a:avLst/>
            <a:gdLst/>
            <a:ahLst/>
            <a:cxnLst/>
            <a:rect r="r" b="b" t="t" l="l"/>
            <a:pathLst>
              <a:path h="2715217" w="8569905">
                <a:moveTo>
                  <a:pt x="0" y="0"/>
                </a:moveTo>
                <a:lnTo>
                  <a:pt x="8569906" y="0"/>
                </a:lnTo>
                <a:lnTo>
                  <a:pt x="8569906" y="2715218"/>
                </a:lnTo>
                <a:lnTo>
                  <a:pt x="0" y="2715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000125"/>
            <a:ext cx="2074673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90997"/>
            <a:ext cx="14877766" cy="3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Which segment had the most increase in unique products in 2021 vs 2020?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85194"/>
            <a:ext cx="2456855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80893" y="4839476"/>
            <a:ext cx="14126214" cy="5447524"/>
          </a:xfrm>
          <a:custGeom>
            <a:avLst/>
            <a:gdLst/>
            <a:ahLst/>
            <a:cxnLst/>
            <a:rect r="r" b="b" t="t" l="l"/>
            <a:pathLst>
              <a:path h="5447524" w="14126214">
                <a:moveTo>
                  <a:pt x="0" y="0"/>
                </a:moveTo>
                <a:lnTo>
                  <a:pt x="14126214" y="0"/>
                </a:lnTo>
                <a:lnTo>
                  <a:pt x="14126214" y="5447524"/>
                </a:lnTo>
                <a:lnTo>
                  <a:pt x="0" y="5447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81" t="-1043" r="-7381" b="-1043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60254" y="2522000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7347" y="451848"/>
            <a:ext cx="9806533" cy="6374247"/>
          </a:xfrm>
          <a:custGeom>
            <a:avLst/>
            <a:gdLst/>
            <a:ahLst/>
            <a:cxnLst/>
            <a:rect r="r" b="b" t="t" l="l"/>
            <a:pathLst>
              <a:path h="6374247" w="9806533">
                <a:moveTo>
                  <a:pt x="0" y="0"/>
                </a:moveTo>
                <a:lnTo>
                  <a:pt x="9806533" y="0"/>
                </a:lnTo>
                <a:lnTo>
                  <a:pt x="9806533" y="6374247"/>
                </a:lnTo>
                <a:lnTo>
                  <a:pt x="0" y="6374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427" y="366463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427" y="6604514"/>
            <a:ext cx="292185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0311" y="7473946"/>
            <a:ext cx="14255045" cy="212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</a:pP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Accessories saw the largest growth with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34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new products, while notebooks and peripherals added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 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each. Despite the desktop segment's notable rise from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7 to 22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products, networking and Storage lags with only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 and 5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new additions respectively since 2020, highlighting the need for focus on storage and networking.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0649" y="5621857"/>
            <a:ext cx="4329099" cy="3636443"/>
          </a:xfrm>
          <a:custGeom>
            <a:avLst/>
            <a:gdLst/>
            <a:ahLst/>
            <a:cxnLst/>
            <a:rect r="r" b="b" t="t" l="l"/>
            <a:pathLst>
              <a:path h="3636443" w="4329099">
                <a:moveTo>
                  <a:pt x="0" y="0"/>
                </a:moveTo>
                <a:lnTo>
                  <a:pt x="4329099" y="0"/>
                </a:lnTo>
                <a:lnTo>
                  <a:pt x="4329099" y="3636443"/>
                </a:lnTo>
                <a:lnTo>
                  <a:pt x="0" y="3636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682815" y="5621857"/>
            <a:ext cx="4457796" cy="3636443"/>
          </a:xfrm>
          <a:custGeom>
            <a:avLst/>
            <a:gdLst/>
            <a:ahLst/>
            <a:cxnLst/>
            <a:rect r="r" b="b" t="t" l="l"/>
            <a:pathLst>
              <a:path h="3636443" w="4457796">
                <a:moveTo>
                  <a:pt x="0" y="0"/>
                </a:moveTo>
                <a:lnTo>
                  <a:pt x="4457796" y="0"/>
                </a:lnTo>
                <a:lnTo>
                  <a:pt x="4457796" y="3636443"/>
                </a:lnTo>
                <a:lnTo>
                  <a:pt x="0" y="363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" t="0" r="-199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53985" y="2962985"/>
            <a:ext cx="10380030" cy="1636925"/>
          </a:xfrm>
          <a:custGeom>
            <a:avLst/>
            <a:gdLst/>
            <a:ahLst/>
            <a:cxnLst/>
            <a:rect r="r" b="b" t="t" l="l"/>
            <a:pathLst>
              <a:path h="1636925" w="10380030">
                <a:moveTo>
                  <a:pt x="0" y="0"/>
                </a:moveTo>
                <a:lnTo>
                  <a:pt x="10380030" y="0"/>
                </a:lnTo>
                <a:lnTo>
                  <a:pt x="10380030" y="1636925"/>
                </a:lnTo>
                <a:lnTo>
                  <a:pt x="0" y="1636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000125"/>
            <a:ext cx="2233916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90997"/>
            <a:ext cx="14877766" cy="3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Get the products that have the highest and lowest manufacturing costs.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85194"/>
            <a:ext cx="2679795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648272" y="2928900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67121" y="5894884"/>
            <a:ext cx="2935845" cy="3203268"/>
          </a:xfrm>
          <a:custGeom>
            <a:avLst/>
            <a:gdLst/>
            <a:ahLst/>
            <a:cxnLst/>
            <a:rect r="r" b="b" t="t" l="l"/>
            <a:pathLst>
              <a:path h="3203268" w="2935845">
                <a:moveTo>
                  <a:pt x="0" y="0"/>
                </a:moveTo>
                <a:lnTo>
                  <a:pt x="2935845" y="0"/>
                </a:lnTo>
                <a:lnTo>
                  <a:pt x="2935845" y="3203269"/>
                </a:lnTo>
                <a:lnTo>
                  <a:pt x="0" y="3203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5120" y="6667589"/>
            <a:ext cx="3637320" cy="2590711"/>
          </a:xfrm>
          <a:custGeom>
            <a:avLst/>
            <a:gdLst/>
            <a:ahLst/>
            <a:cxnLst/>
            <a:rect r="r" b="b" t="t" l="l"/>
            <a:pathLst>
              <a:path h="2590711" w="3637320">
                <a:moveTo>
                  <a:pt x="0" y="0"/>
                </a:moveTo>
                <a:lnTo>
                  <a:pt x="3637320" y="0"/>
                </a:lnTo>
                <a:lnTo>
                  <a:pt x="3637320" y="2590711"/>
                </a:lnTo>
                <a:lnTo>
                  <a:pt x="0" y="2590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43215" y="435327"/>
            <a:ext cx="8401570" cy="5459557"/>
          </a:xfrm>
          <a:custGeom>
            <a:avLst/>
            <a:gdLst/>
            <a:ahLst/>
            <a:cxnLst/>
            <a:rect r="r" b="b" t="t" l="l"/>
            <a:pathLst>
              <a:path h="5459557" w="8401570">
                <a:moveTo>
                  <a:pt x="0" y="0"/>
                </a:moveTo>
                <a:lnTo>
                  <a:pt x="8401570" y="0"/>
                </a:lnTo>
                <a:lnTo>
                  <a:pt x="8401570" y="5459557"/>
                </a:lnTo>
                <a:lnTo>
                  <a:pt x="0" y="545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427" y="366463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5427" y="6604514"/>
            <a:ext cx="292185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48439" y="9210675"/>
            <a:ext cx="3608642" cy="73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AQ HOME Allin1 Gen 2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Personal Desktop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7396" y="9210675"/>
            <a:ext cx="3799733" cy="73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AQ Master wired x1 Ms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Mouse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3093" y="2591510"/>
            <a:ext cx="9261814" cy="3002854"/>
          </a:xfrm>
          <a:custGeom>
            <a:avLst/>
            <a:gdLst/>
            <a:ahLst/>
            <a:cxnLst/>
            <a:rect r="r" b="b" t="t" l="l"/>
            <a:pathLst>
              <a:path h="3002854" w="9261814">
                <a:moveTo>
                  <a:pt x="0" y="0"/>
                </a:moveTo>
                <a:lnTo>
                  <a:pt x="9261814" y="0"/>
                </a:lnTo>
                <a:lnTo>
                  <a:pt x="9261814" y="3002853"/>
                </a:lnTo>
                <a:lnTo>
                  <a:pt x="0" y="3002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626575" y="5432077"/>
            <a:ext cx="9034851" cy="4988273"/>
          </a:xfrm>
          <a:custGeom>
            <a:avLst/>
            <a:gdLst/>
            <a:ahLst/>
            <a:cxnLst/>
            <a:rect r="r" b="b" t="t" l="l"/>
            <a:pathLst>
              <a:path h="4988273" w="9034851">
                <a:moveTo>
                  <a:pt x="0" y="0"/>
                </a:moveTo>
                <a:lnTo>
                  <a:pt x="9034850" y="0"/>
                </a:lnTo>
                <a:lnTo>
                  <a:pt x="9034850" y="4988273"/>
                </a:lnTo>
                <a:lnTo>
                  <a:pt x="0" y="4988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80" t="0" r="-542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000125"/>
            <a:ext cx="2121719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90997"/>
            <a:ext cx="16230600" cy="71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 a report which contains the top 5 customers who received an average high pre_invoice_discount_pct for the fiscal year 2021 and in the Indian market.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74065"/>
            <a:ext cx="2616098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52973" y="8903020"/>
            <a:ext cx="3366096" cy="710561"/>
            <a:chOff x="0" y="0"/>
            <a:chExt cx="4488128" cy="9474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4488128" cy="383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6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PRESENTED BY: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5186"/>
              <a:ext cx="4488128" cy="532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B2B2B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Ujjwal Garg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68701" y="1305010"/>
            <a:ext cx="4321082" cy="30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AtliQ Hardwares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64989" y="1103481"/>
            <a:ext cx="2994311" cy="36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SQL Resume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06793" y="2460918"/>
            <a:ext cx="12652507" cy="519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3715"/>
              </a:lnSpc>
            </a:pPr>
            <a:r>
              <a:rPr lang="en-US" sz="10885" spc="-46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CONSUMER GOODS AD-HOC INSIGHTS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59565" y="1030220"/>
            <a:ext cx="913878" cy="894300"/>
          </a:xfrm>
          <a:custGeom>
            <a:avLst/>
            <a:gdLst/>
            <a:ahLst/>
            <a:cxnLst/>
            <a:rect r="r" b="b" t="t" l="l"/>
            <a:pathLst>
              <a:path h="894300" w="913878">
                <a:moveTo>
                  <a:pt x="0" y="0"/>
                </a:moveTo>
                <a:lnTo>
                  <a:pt x="913878" y="0"/>
                </a:lnTo>
                <a:lnTo>
                  <a:pt x="913878" y="894300"/>
                </a:lnTo>
                <a:lnTo>
                  <a:pt x="0" y="89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75467" y="8584884"/>
            <a:ext cx="1339605" cy="1322208"/>
          </a:xfrm>
          <a:custGeom>
            <a:avLst/>
            <a:gdLst/>
            <a:ahLst/>
            <a:cxnLst/>
            <a:rect r="r" b="b" t="t" l="l"/>
            <a:pathLst>
              <a:path h="1322208" w="1339605">
                <a:moveTo>
                  <a:pt x="0" y="0"/>
                </a:moveTo>
                <a:lnTo>
                  <a:pt x="1339605" y="0"/>
                </a:lnTo>
                <a:lnTo>
                  <a:pt x="1339605" y="1322208"/>
                </a:lnTo>
                <a:lnTo>
                  <a:pt x="0" y="1322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689843" y="3123514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11" y="779135"/>
            <a:ext cx="13708378" cy="5277725"/>
          </a:xfrm>
          <a:custGeom>
            <a:avLst/>
            <a:gdLst/>
            <a:ahLst/>
            <a:cxnLst/>
            <a:rect r="r" b="b" t="t" l="l"/>
            <a:pathLst>
              <a:path h="5277725" w="13708378">
                <a:moveTo>
                  <a:pt x="0" y="0"/>
                </a:moveTo>
                <a:lnTo>
                  <a:pt x="13708378" y="0"/>
                </a:lnTo>
                <a:lnTo>
                  <a:pt x="13708378" y="5277725"/>
                </a:lnTo>
                <a:lnTo>
                  <a:pt x="0" y="5277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427" y="366463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427" y="6604514"/>
            <a:ext cx="292185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35506" y="7887977"/>
            <a:ext cx="14059851" cy="86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</a:pP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2021, our top 5 customers received nearly equal pre-invoice discounts, with Flipkart receiving the highest at 30.83%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43910"/>
            <a:ext cx="4231405" cy="7324015"/>
          </a:xfrm>
          <a:custGeom>
            <a:avLst/>
            <a:gdLst/>
            <a:ahLst/>
            <a:cxnLst/>
            <a:rect r="r" b="b" t="t" l="l"/>
            <a:pathLst>
              <a:path h="7324015" w="4231405">
                <a:moveTo>
                  <a:pt x="0" y="0"/>
                </a:moveTo>
                <a:lnTo>
                  <a:pt x="4231405" y="0"/>
                </a:lnTo>
                <a:lnTo>
                  <a:pt x="4231405" y="7324015"/>
                </a:lnTo>
                <a:lnTo>
                  <a:pt x="0" y="7324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60105" y="3629906"/>
            <a:ext cx="12839904" cy="4785844"/>
          </a:xfrm>
          <a:custGeom>
            <a:avLst/>
            <a:gdLst/>
            <a:ahLst/>
            <a:cxnLst/>
            <a:rect r="r" b="b" t="t" l="l"/>
            <a:pathLst>
              <a:path h="4785844" w="12839904">
                <a:moveTo>
                  <a:pt x="0" y="0"/>
                </a:moveTo>
                <a:lnTo>
                  <a:pt x="12839904" y="0"/>
                </a:lnTo>
                <a:lnTo>
                  <a:pt x="12839904" y="4785845"/>
                </a:lnTo>
                <a:lnTo>
                  <a:pt x="0" y="478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88" t="0" r="-7331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000125"/>
            <a:ext cx="2115703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90997"/>
            <a:ext cx="14877766" cy="3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Get the complete report of the Gross sales amount for the customer “Atliq Exclusive” for each month.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85194"/>
            <a:ext cx="2711643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239314" y="3792332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5"/>
                </a:lnTo>
                <a:lnTo>
                  <a:pt x="0" y="1428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36927" y="588044"/>
            <a:ext cx="11614146" cy="5797395"/>
          </a:xfrm>
          <a:custGeom>
            <a:avLst/>
            <a:gdLst/>
            <a:ahLst/>
            <a:cxnLst/>
            <a:rect r="r" b="b" t="t" l="l"/>
            <a:pathLst>
              <a:path h="5797395" w="11614146">
                <a:moveTo>
                  <a:pt x="0" y="0"/>
                </a:moveTo>
                <a:lnTo>
                  <a:pt x="11614146" y="0"/>
                </a:lnTo>
                <a:lnTo>
                  <a:pt x="11614146" y="5797395"/>
                </a:lnTo>
                <a:lnTo>
                  <a:pt x="0" y="5797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427" y="366463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427" y="6604514"/>
            <a:ext cx="292185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0311" y="7537643"/>
            <a:ext cx="13964306" cy="212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</a:pP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Atliq Exclusive, the highest sales occurred in November 2020 at $20.46 million, while the lowest were in March 2020 at $0.38 million, primarily due to COVID-19. Sales rebounded from September 2020 onward, highlighting recovery post-pandemic and a boost from the festival season.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90183"/>
            <a:ext cx="5879676" cy="2929301"/>
          </a:xfrm>
          <a:custGeom>
            <a:avLst/>
            <a:gdLst/>
            <a:ahLst/>
            <a:cxnLst/>
            <a:rect r="r" b="b" t="t" l="l"/>
            <a:pathLst>
              <a:path h="2929301" w="5879676">
                <a:moveTo>
                  <a:pt x="0" y="0"/>
                </a:moveTo>
                <a:lnTo>
                  <a:pt x="5879676" y="0"/>
                </a:lnTo>
                <a:lnTo>
                  <a:pt x="5879676" y="2929301"/>
                </a:lnTo>
                <a:lnTo>
                  <a:pt x="0" y="2929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25481" y="2402640"/>
            <a:ext cx="10155398" cy="6171535"/>
          </a:xfrm>
          <a:custGeom>
            <a:avLst/>
            <a:gdLst/>
            <a:ahLst/>
            <a:cxnLst/>
            <a:rect r="r" b="b" t="t" l="l"/>
            <a:pathLst>
              <a:path h="6171535" w="10155398">
                <a:moveTo>
                  <a:pt x="0" y="0"/>
                </a:moveTo>
                <a:lnTo>
                  <a:pt x="10155399" y="0"/>
                </a:lnTo>
                <a:lnTo>
                  <a:pt x="10155399" y="6171534"/>
                </a:lnTo>
                <a:lnTo>
                  <a:pt x="0" y="6171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000125"/>
            <a:ext cx="2170219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90997"/>
            <a:ext cx="9686462" cy="3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which quarter of 2020, got the maximum total_sold_quantity?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85194"/>
            <a:ext cx="2775340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689843" y="3123514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10020" y="147388"/>
            <a:ext cx="9267961" cy="6238051"/>
          </a:xfrm>
          <a:custGeom>
            <a:avLst/>
            <a:gdLst/>
            <a:ahLst/>
            <a:cxnLst/>
            <a:rect r="r" b="b" t="t" l="l"/>
            <a:pathLst>
              <a:path h="6238051" w="9267961">
                <a:moveTo>
                  <a:pt x="0" y="0"/>
                </a:moveTo>
                <a:lnTo>
                  <a:pt x="9267960" y="0"/>
                </a:lnTo>
                <a:lnTo>
                  <a:pt x="9267960" y="6238051"/>
                </a:lnTo>
                <a:lnTo>
                  <a:pt x="0" y="6238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427" y="366463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427" y="6604514"/>
            <a:ext cx="292185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85524" y="7929022"/>
            <a:ext cx="14969518" cy="170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</a:pP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FY2020, Quarter 1 saw the highest sales, while Quarter 3, impacted by the COVID-19 pandemic, recorded the lowest. The sales rebounded in Quarter 4, driven by increased demand for computer accessories as remote learning surged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62985"/>
            <a:ext cx="8317956" cy="2193095"/>
          </a:xfrm>
          <a:custGeom>
            <a:avLst/>
            <a:gdLst/>
            <a:ahLst/>
            <a:cxnLst/>
            <a:rect r="r" b="b" t="t" l="l"/>
            <a:pathLst>
              <a:path h="2193095" w="8317956">
                <a:moveTo>
                  <a:pt x="0" y="0"/>
                </a:moveTo>
                <a:lnTo>
                  <a:pt x="8317956" y="0"/>
                </a:lnTo>
                <a:lnTo>
                  <a:pt x="8317956" y="2193095"/>
                </a:lnTo>
                <a:lnTo>
                  <a:pt x="0" y="2193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46656" y="3758247"/>
            <a:ext cx="8941344" cy="5966833"/>
          </a:xfrm>
          <a:custGeom>
            <a:avLst/>
            <a:gdLst/>
            <a:ahLst/>
            <a:cxnLst/>
            <a:rect r="r" b="b" t="t" l="l"/>
            <a:pathLst>
              <a:path h="5966833" w="8941344">
                <a:moveTo>
                  <a:pt x="0" y="0"/>
                </a:moveTo>
                <a:lnTo>
                  <a:pt x="8941344" y="0"/>
                </a:lnTo>
                <a:lnTo>
                  <a:pt x="8941344" y="5966833"/>
                </a:lnTo>
                <a:lnTo>
                  <a:pt x="0" y="596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000125"/>
            <a:ext cx="2153712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90997"/>
            <a:ext cx="15912259" cy="3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Which channel helped to bring more gross sales in the fiscal year 2021 and the percentage of contribution?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85194"/>
            <a:ext cx="2504045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689843" y="3123514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99194" y="147388"/>
            <a:ext cx="10089612" cy="6860936"/>
          </a:xfrm>
          <a:custGeom>
            <a:avLst/>
            <a:gdLst/>
            <a:ahLst/>
            <a:cxnLst/>
            <a:rect r="r" b="b" t="t" l="l"/>
            <a:pathLst>
              <a:path h="6860936" w="10089612">
                <a:moveTo>
                  <a:pt x="0" y="0"/>
                </a:moveTo>
                <a:lnTo>
                  <a:pt x="10089612" y="0"/>
                </a:lnTo>
                <a:lnTo>
                  <a:pt x="10089612" y="6860936"/>
                </a:lnTo>
                <a:lnTo>
                  <a:pt x="0" y="6860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427" y="366463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427" y="6604514"/>
            <a:ext cx="292185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0311" y="7887977"/>
            <a:ext cx="14255045" cy="212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</a:pP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FY 2021,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retailers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drove the majority of sales, contributing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73.23%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of gross sales, while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distributors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lagged behind with only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11.31%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 Retail channels proved dominant, generating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$1219.08 million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compared to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$257.53 million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from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direct sales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$188.03 million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from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distributors.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3239" y="2278848"/>
            <a:ext cx="8515330" cy="3286404"/>
          </a:xfrm>
          <a:custGeom>
            <a:avLst/>
            <a:gdLst/>
            <a:ahLst/>
            <a:cxnLst/>
            <a:rect r="r" b="b" t="t" l="l"/>
            <a:pathLst>
              <a:path h="3286404" w="8515330">
                <a:moveTo>
                  <a:pt x="0" y="0"/>
                </a:moveTo>
                <a:lnTo>
                  <a:pt x="8515330" y="0"/>
                </a:lnTo>
                <a:lnTo>
                  <a:pt x="8515330" y="3286404"/>
                </a:lnTo>
                <a:lnTo>
                  <a:pt x="0" y="3286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000125"/>
            <a:ext cx="2454993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90997"/>
            <a:ext cx="15912259" cy="3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Get the Top 3 products in each division that have a high total_sold_quantity in the fiscal_year 2021?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85194"/>
            <a:ext cx="2614265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56196" y="5708127"/>
            <a:ext cx="13456568" cy="4578873"/>
            <a:chOff x="0" y="0"/>
            <a:chExt cx="17942091" cy="61051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67641"/>
              <a:ext cx="5651500" cy="5651500"/>
            </a:xfrm>
            <a:custGeom>
              <a:avLst/>
              <a:gdLst/>
              <a:ahLst/>
              <a:cxnLst/>
              <a:rect r="r" b="b" t="t" l="l"/>
              <a:pathLst>
                <a:path h="5651500" w="5651500">
                  <a:moveTo>
                    <a:pt x="0" y="0"/>
                  </a:moveTo>
                  <a:lnTo>
                    <a:pt x="5651500" y="0"/>
                  </a:lnTo>
                  <a:lnTo>
                    <a:pt x="5651500" y="5651500"/>
                  </a:lnTo>
                  <a:lnTo>
                    <a:pt x="0" y="565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" t="0" r="-250" b="0"/>
              </a:stretch>
            </a:blipFill>
            <a:ln cap="sq">
              <a:noFill/>
              <a:prstDash val="lg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2193865" y="5572935"/>
              <a:ext cx="1259249" cy="53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 &amp; 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5314" y="1863675"/>
              <a:ext cx="506157" cy="148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06228" y="1865459"/>
              <a:ext cx="762142" cy="148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839349" y="1830746"/>
              <a:ext cx="737337" cy="148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6277367" y="201837"/>
              <a:ext cx="5390924" cy="5262916"/>
            </a:xfrm>
            <a:custGeom>
              <a:avLst/>
              <a:gdLst/>
              <a:ahLst/>
              <a:cxnLst/>
              <a:rect r="r" b="b" t="t" l="l"/>
              <a:pathLst>
                <a:path h="5262916" w="5390924">
                  <a:moveTo>
                    <a:pt x="0" y="0"/>
                  </a:moveTo>
                  <a:lnTo>
                    <a:pt x="5390924" y="0"/>
                  </a:lnTo>
                  <a:lnTo>
                    <a:pt x="5390924" y="5262916"/>
                  </a:lnTo>
                  <a:lnTo>
                    <a:pt x="0" y="5262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86" t="-2636" r="-1286" b="-2432"/>
              </a:stretch>
            </a:blipFill>
            <a:ln cap="sq">
              <a:noFill/>
              <a:prstDash val="lg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8364305" y="5436178"/>
              <a:ext cx="1214412" cy="53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 &amp; 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7259997" y="1863675"/>
              <a:ext cx="506157" cy="148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590440" y="1830746"/>
              <a:ext cx="762142" cy="148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025682" y="1865459"/>
              <a:ext cx="737337" cy="148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2290591" y="0"/>
              <a:ext cx="5651500" cy="5651500"/>
            </a:xfrm>
            <a:custGeom>
              <a:avLst/>
              <a:gdLst/>
              <a:ahLst/>
              <a:cxnLst/>
              <a:rect r="r" b="b" t="t" l="l"/>
              <a:pathLst>
                <a:path h="5651500" w="5651500">
                  <a:moveTo>
                    <a:pt x="0" y="0"/>
                  </a:moveTo>
                  <a:lnTo>
                    <a:pt x="5651500" y="0"/>
                  </a:lnTo>
                  <a:lnTo>
                    <a:pt x="5651500" y="5651500"/>
                  </a:lnTo>
                  <a:lnTo>
                    <a:pt x="0" y="565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68" t="-285" r="-568" b="0"/>
              </a:stretch>
            </a:blipFill>
            <a:ln cap="sq">
              <a:noFill/>
              <a:prstDash val="lgDash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4870266" y="5572935"/>
              <a:ext cx="742002" cy="53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PC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429569" y="1865459"/>
              <a:ext cx="506157" cy="148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4748526" y="1830746"/>
              <a:ext cx="762142" cy="148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234568" y="1865459"/>
              <a:ext cx="737337" cy="148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689843" y="3123514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33077" y="147388"/>
            <a:ext cx="11421845" cy="6491415"/>
          </a:xfrm>
          <a:custGeom>
            <a:avLst/>
            <a:gdLst/>
            <a:ahLst/>
            <a:cxnLst/>
            <a:rect r="r" b="b" t="t" l="l"/>
            <a:pathLst>
              <a:path h="6491415" w="11421845">
                <a:moveTo>
                  <a:pt x="0" y="0"/>
                </a:moveTo>
                <a:lnTo>
                  <a:pt x="11421846" y="0"/>
                </a:lnTo>
                <a:lnTo>
                  <a:pt x="11421846" y="6491415"/>
                </a:lnTo>
                <a:lnTo>
                  <a:pt x="0" y="649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427" y="366463"/>
            <a:ext cx="228488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427" y="6604514"/>
            <a:ext cx="2921854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35506" y="7887977"/>
            <a:ext cx="14059851" cy="170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5"/>
              </a:lnSpc>
            </a:pP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</a:t>
            </a:r>
            <a:r>
              <a:rPr lang="en-US" sz="3355" spc="-11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FY 2021</a:t>
            </a:r>
            <a:r>
              <a:rPr lang="en-US" sz="3355" spc="-11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the AQ Pen Drive series led sales in the N&amp;S division, while AQ Gamers Ms dominated P&amp;A, and AQ Digit PC was the top performer for PC. The disparity in PC sales suggests an opportunity for strategic initiatives to boost performance in this division.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46043" y="3714931"/>
            <a:ext cx="7395915" cy="119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3"/>
              </a:lnSpc>
            </a:pPr>
            <a:r>
              <a:rPr lang="en-US" sz="10607" spc="-83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-585133" y="8810621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032474" y="2562225"/>
          <a:ext cx="6511183" cy="5162550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10325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Overview/Context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5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Company Global Market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5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Company product 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5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Data Familiarization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5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Ad-Hoc-Analysis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67744" y="2078519"/>
            <a:ext cx="9191556" cy="104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Atliq Hardwares (imaginary company) is one of the leading computer hardware producers in India and well expanded in other countries too.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67744" y="6974566"/>
            <a:ext cx="9191556" cy="210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The goal is to provide the management with deeper insights into their operations through data analysis.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Address 10 ad hoc business requests using SQL queries.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Derive insights from the ad hoc requests.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067744" y="4360746"/>
            <a:ext cx="9191556" cy="139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The management noticed that they do not get enough insights to make quick and smart data-informed decisions.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To address this, they have decided to expand their data analytics team by hiring several junior data analysts.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38997"/>
            <a:ext cx="4943550" cy="57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242"/>
              </a:lnSpc>
              <a:spcBef>
                <a:spcPct val="0"/>
              </a:spcBef>
            </a:pPr>
            <a:r>
              <a:rPr lang="en-US" sz="4242" spc="-33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 / Context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6274" y="1572488"/>
            <a:ext cx="2953538" cy="37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Company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56274" y="3873765"/>
            <a:ext cx="2730599" cy="37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Project 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56274" y="6510136"/>
            <a:ext cx="2360305" cy="37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Task Overview</a:t>
            </a:r>
          </a:p>
        </p:txBody>
      </p:sp>
      <p:sp>
        <p:nvSpPr>
          <p:cNvPr name="AutoShape 10" id="10"/>
          <p:cNvSpPr/>
          <p:nvPr/>
        </p:nvSpPr>
        <p:spPr>
          <a:xfrm>
            <a:off x="7166968" y="1028700"/>
            <a:ext cx="0" cy="82296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751886" y="276814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7166968" y="3399473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166968" y="6162473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28" r="0" b="-54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51587" y="243017"/>
            <a:ext cx="8584825" cy="78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2E9DD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Global Market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664474" y="9258300"/>
            <a:ext cx="8959052" cy="457546"/>
            <a:chOff x="0" y="0"/>
            <a:chExt cx="11945403" cy="61006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256477" y="19827"/>
              <a:ext cx="590234" cy="59023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8FC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371459" y="13218"/>
              <a:ext cx="590234" cy="5902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455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7451027" y="13218"/>
              <a:ext cx="590234" cy="5902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4A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9565852" y="6609"/>
              <a:ext cx="590234" cy="5902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18D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70368"/>
              <a:ext cx="1996715" cy="539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sz="2999" spc="-236">
                  <a:solidFill>
                    <a:srgbClr val="F2E9D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Region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100711" y="70368"/>
              <a:ext cx="864192" cy="539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sz="2999" spc="-236">
                  <a:solidFill>
                    <a:srgbClr val="F2E9D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215693" y="70368"/>
              <a:ext cx="1828934" cy="539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sz="2999" spc="-236">
                  <a:solidFill>
                    <a:srgbClr val="F2E9D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LATAM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295261" y="63759"/>
              <a:ext cx="864192" cy="539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sz="2999" spc="-236">
                  <a:solidFill>
                    <a:srgbClr val="F2E9D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EU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410086" y="57150"/>
              <a:ext cx="1535317" cy="539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sz="2999" spc="-236">
                  <a:solidFill>
                    <a:srgbClr val="F2E9D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APAC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39498" y="5462496"/>
            <a:ext cx="2139745" cy="786576"/>
            <a:chOff x="0" y="0"/>
            <a:chExt cx="1121505" cy="4122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505" cy="412268"/>
            </a:xfrm>
            <a:custGeom>
              <a:avLst/>
              <a:gdLst/>
              <a:ahLst/>
              <a:cxnLst/>
              <a:rect r="r" b="b" t="t" l="l"/>
              <a:pathLst>
                <a:path h="412268" w="1121505">
                  <a:moveTo>
                    <a:pt x="918305" y="0"/>
                  </a:moveTo>
                  <a:cubicBezTo>
                    <a:pt x="1030529" y="0"/>
                    <a:pt x="1121505" y="92289"/>
                    <a:pt x="1121505" y="206134"/>
                  </a:cubicBezTo>
                  <a:cubicBezTo>
                    <a:pt x="1121505" y="319979"/>
                    <a:pt x="1030529" y="412268"/>
                    <a:pt x="918305" y="412268"/>
                  </a:cubicBezTo>
                  <a:lnTo>
                    <a:pt x="203200" y="412268"/>
                  </a:lnTo>
                  <a:cubicBezTo>
                    <a:pt x="90976" y="412268"/>
                    <a:pt x="0" y="319979"/>
                    <a:pt x="0" y="206134"/>
                  </a:cubicBezTo>
                  <a:cubicBezTo>
                    <a:pt x="0" y="922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121505" cy="421793"/>
            </a:xfrm>
            <a:prstGeom prst="rect">
              <a:avLst/>
            </a:prstGeom>
          </p:spPr>
          <p:txBody>
            <a:bodyPr anchor="ctr" rtlCol="false" tIns="24067" lIns="24067" bIns="24067" rIns="24067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Desktop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34488" y="6878037"/>
            <a:ext cx="2139745" cy="1616434"/>
            <a:chOff x="0" y="0"/>
            <a:chExt cx="1593536" cy="120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3536" cy="1203810"/>
            </a:xfrm>
            <a:custGeom>
              <a:avLst/>
              <a:gdLst/>
              <a:ahLst/>
              <a:cxnLst/>
              <a:rect r="r" b="b" t="t" l="l"/>
              <a:pathLst>
                <a:path h="1203810" w="1593536">
                  <a:moveTo>
                    <a:pt x="50654" y="0"/>
                  </a:moveTo>
                  <a:lnTo>
                    <a:pt x="1542882" y="0"/>
                  </a:lnTo>
                  <a:cubicBezTo>
                    <a:pt x="1556317" y="0"/>
                    <a:pt x="1569201" y="5337"/>
                    <a:pt x="1578700" y="14836"/>
                  </a:cubicBezTo>
                  <a:cubicBezTo>
                    <a:pt x="1588200" y="24336"/>
                    <a:pt x="1593536" y="37220"/>
                    <a:pt x="1593536" y="50654"/>
                  </a:cubicBezTo>
                  <a:lnTo>
                    <a:pt x="1593536" y="1153156"/>
                  </a:lnTo>
                  <a:cubicBezTo>
                    <a:pt x="1593536" y="1166590"/>
                    <a:pt x="1588200" y="1179474"/>
                    <a:pt x="1578700" y="1188974"/>
                  </a:cubicBezTo>
                  <a:cubicBezTo>
                    <a:pt x="1569201" y="1198473"/>
                    <a:pt x="1556317" y="1203810"/>
                    <a:pt x="1542882" y="1203810"/>
                  </a:cubicBezTo>
                  <a:lnTo>
                    <a:pt x="50654" y="1203810"/>
                  </a:lnTo>
                  <a:cubicBezTo>
                    <a:pt x="37220" y="1203810"/>
                    <a:pt x="24336" y="1198473"/>
                    <a:pt x="14836" y="1188974"/>
                  </a:cubicBezTo>
                  <a:cubicBezTo>
                    <a:pt x="5337" y="1179474"/>
                    <a:pt x="0" y="1166590"/>
                    <a:pt x="0" y="1153156"/>
                  </a:cubicBezTo>
                  <a:lnTo>
                    <a:pt x="0" y="50654"/>
                  </a:lnTo>
                  <a:cubicBezTo>
                    <a:pt x="0" y="37220"/>
                    <a:pt x="5337" y="24336"/>
                    <a:pt x="14836" y="14836"/>
                  </a:cubicBezTo>
                  <a:cubicBezTo>
                    <a:pt x="24336" y="5337"/>
                    <a:pt x="37220" y="0"/>
                    <a:pt x="506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593536" cy="1222860"/>
            </a:xfrm>
            <a:prstGeom prst="rect">
              <a:avLst/>
            </a:prstGeom>
          </p:spPr>
          <p:txBody>
            <a:bodyPr anchor="t" rtlCol="false" tIns="120337" lIns="120337" bIns="120337" rIns="120337"/>
            <a:lstStyle/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Business Laptop</a:t>
              </a:r>
            </a:p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Personal Laptop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46602" y="6878037"/>
            <a:ext cx="2139745" cy="2264049"/>
            <a:chOff x="0" y="0"/>
            <a:chExt cx="1593536" cy="16861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3536" cy="1686110"/>
            </a:xfrm>
            <a:custGeom>
              <a:avLst/>
              <a:gdLst/>
              <a:ahLst/>
              <a:cxnLst/>
              <a:rect r="r" b="b" t="t" l="l"/>
              <a:pathLst>
                <a:path h="1686110" w="1593536">
                  <a:moveTo>
                    <a:pt x="50654" y="0"/>
                  </a:moveTo>
                  <a:lnTo>
                    <a:pt x="1542882" y="0"/>
                  </a:lnTo>
                  <a:cubicBezTo>
                    <a:pt x="1556317" y="0"/>
                    <a:pt x="1569201" y="5337"/>
                    <a:pt x="1578700" y="14836"/>
                  </a:cubicBezTo>
                  <a:cubicBezTo>
                    <a:pt x="1588200" y="24336"/>
                    <a:pt x="1593536" y="37220"/>
                    <a:pt x="1593536" y="50654"/>
                  </a:cubicBezTo>
                  <a:lnTo>
                    <a:pt x="1593536" y="1635456"/>
                  </a:lnTo>
                  <a:cubicBezTo>
                    <a:pt x="1593536" y="1648890"/>
                    <a:pt x="1588200" y="1661774"/>
                    <a:pt x="1578700" y="1671273"/>
                  </a:cubicBezTo>
                  <a:cubicBezTo>
                    <a:pt x="1569201" y="1680773"/>
                    <a:pt x="1556317" y="1686110"/>
                    <a:pt x="1542882" y="1686110"/>
                  </a:cubicBezTo>
                  <a:lnTo>
                    <a:pt x="50654" y="1686110"/>
                  </a:lnTo>
                  <a:cubicBezTo>
                    <a:pt x="37220" y="1686110"/>
                    <a:pt x="24336" y="1680773"/>
                    <a:pt x="14836" y="1671273"/>
                  </a:cubicBezTo>
                  <a:cubicBezTo>
                    <a:pt x="5337" y="1661774"/>
                    <a:pt x="0" y="1648890"/>
                    <a:pt x="0" y="1635456"/>
                  </a:cubicBezTo>
                  <a:lnTo>
                    <a:pt x="0" y="50654"/>
                  </a:lnTo>
                  <a:cubicBezTo>
                    <a:pt x="0" y="37220"/>
                    <a:pt x="5337" y="24336"/>
                    <a:pt x="14836" y="14836"/>
                  </a:cubicBezTo>
                  <a:cubicBezTo>
                    <a:pt x="24336" y="5337"/>
                    <a:pt x="37220" y="0"/>
                    <a:pt x="506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93536" cy="1705160"/>
            </a:xfrm>
            <a:prstGeom prst="rect">
              <a:avLst/>
            </a:prstGeom>
          </p:spPr>
          <p:txBody>
            <a:bodyPr anchor="t" rtlCol="false" tIns="120337" lIns="120337" bIns="120337" rIns="120337"/>
            <a:lstStyle/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Gaming laptop</a:t>
              </a:r>
            </a:p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Business laptop</a:t>
              </a:r>
            </a:p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Personal laptop 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3409370" y="3928380"/>
            <a:ext cx="1301047" cy="153411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6016475" y="6232657"/>
            <a:ext cx="5010" cy="64538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3404360" y="6249071"/>
            <a:ext cx="5010" cy="62896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508232" y="3153000"/>
            <a:ext cx="2404371" cy="775380"/>
            <a:chOff x="0" y="0"/>
            <a:chExt cx="1260204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0204" cy="406400"/>
            </a:xfrm>
            <a:custGeom>
              <a:avLst/>
              <a:gdLst/>
              <a:ahLst/>
              <a:cxnLst/>
              <a:rect r="r" b="b" t="t" l="l"/>
              <a:pathLst>
                <a:path h="406400" w="1260204">
                  <a:moveTo>
                    <a:pt x="1057004" y="0"/>
                  </a:moveTo>
                  <a:cubicBezTo>
                    <a:pt x="1169228" y="0"/>
                    <a:pt x="1260204" y="90976"/>
                    <a:pt x="1260204" y="203200"/>
                  </a:cubicBezTo>
                  <a:cubicBezTo>
                    <a:pt x="1260204" y="315424"/>
                    <a:pt x="1169228" y="406400"/>
                    <a:pt x="1057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260204" cy="415925"/>
            </a:xfrm>
            <a:prstGeom prst="rect">
              <a:avLst/>
            </a:prstGeom>
          </p:spPr>
          <p:txBody>
            <a:bodyPr anchor="ctr" rtlCol="false" tIns="24067" lIns="24067" bIns="24067" rIns="24067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PC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951612" y="5446081"/>
            <a:ext cx="2139745" cy="786576"/>
            <a:chOff x="0" y="0"/>
            <a:chExt cx="1121505" cy="4122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1505" cy="412268"/>
            </a:xfrm>
            <a:custGeom>
              <a:avLst/>
              <a:gdLst/>
              <a:ahLst/>
              <a:cxnLst/>
              <a:rect r="r" b="b" t="t" l="l"/>
              <a:pathLst>
                <a:path h="412268" w="1121505">
                  <a:moveTo>
                    <a:pt x="918305" y="0"/>
                  </a:moveTo>
                  <a:cubicBezTo>
                    <a:pt x="1030529" y="0"/>
                    <a:pt x="1121505" y="92289"/>
                    <a:pt x="1121505" y="206134"/>
                  </a:cubicBezTo>
                  <a:cubicBezTo>
                    <a:pt x="1121505" y="319979"/>
                    <a:pt x="1030529" y="412268"/>
                    <a:pt x="918305" y="412268"/>
                  </a:cubicBezTo>
                  <a:lnTo>
                    <a:pt x="203200" y="412268"/>
                  </a:lnTo>
                  <a:cubicBezTo>
                    <a:pt x="90976" y="412268"/>
                    <a:pt x="0" y="319979"/>
                    <a:pt x="0" y="206134"/>
                  </a:cubicBezTo>
                  <a:cubicBezTo>
                    <a:pt x="0" y="922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1121505" cy="421793"/>
            </a:xfrm>
            <a:prstGeom prst="rect">
              <a:avLst/>
            </a:prstGeom>
          </p:spPr>
          <p:txBody>
            <a:bodyPr anchor="ctr" rtlCol="false" tIns="24067" lIns="24067" bIns="24067" rIns="24067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Notebook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 flipV="true">
            <a:off x="4710418" y="3928380"/>
            <a:ext cx="1311067" cy="151770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7423469" y="5462496"/>
            <a:ext cx="2139745" cy="786576"/>
            <a:chOff x="0" y="0"/>
            <a:chExt cx="1121505" cy="4122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1505" cy="412268"/>
            </a:xfrm>
            <a:custGeom>
              <a:avLst/>
              <a:gdLst/>
              <a:ahLst/>
              <a:cxnLst/>
              <a:rect r="r" b="b" t="t" l="l"/>
              <a:pathLst>
                <a:path h="412268" w="1121505">
                  <a:moveTo>
                    <a:pt x="918305" y="0"/>
                  </a:moveTo>
                  <a:cubicBezTo>
                    <a:pt x="1030529" y="0"/>
                    <a:pt x="1121505" y="92289"/>
                    <a:pt x="1121505" y="206134"/>
                  </a:cubicBezTo>
                  <a:cubicBezTo>
                    <a:pt x="1121505" y="319979"/>
                    <a:pt x="1030529" y="412268"/>
                    <a:pt x="918305" y="412268"/>
                  </a:cubicBezTo>
                  <a:lnTo>
                    <a:pt x="203200" y="412268"/>
                  </a:lnTo>
                  <a:cubicBezTo>
                    <a:pt x="90976" y="412268"/>
                    <a:pt x="0" y="319979"/>
                    <a:pt x="0" y="206134"/>
                  </a:cubicBezTo>
                  <a:cubicBezTo>
                    <a:pt x="0" y="922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121505" cy="421793"/>
            </a:xfrm>
            <a:prstGeom prst="rect">
              <a:avLst/>
            </a:prstGeom>
          </p:spPr>
          <p:txBody>
            <a:bodyPr anchor="ctr" rtlCol="false" tIns="24067" lIns="24067" bIns="24067" rIns="24067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Peripherals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23469" y="6878037"/>
            <a:ext cx="2139745" cy="1624110"/>
            <a:chOff x="0" y="0"/>
            <a:chExt cx="1593536" cy="12095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93536" cy="1209526"/>
            </a:xfrm>
            <a:custGeom>
              <a:avLst/>
              <a:gdLst/>
              <a:ahLst/>
              <a:cxnLst/>
              <a:rect r="r" b="b" t="t" l="l"/>
              <a:pathLst>
                <a:path h="1209526" w="1593536">
                  <a:moveTo>
                    <a:pt x="50654" y="0"/>
                  </a:moveTo>
                  <a:lnTo>
                    <a:pt x="1542882" y="0"/>
                  </a:lnTo>
                  <a:cubicBezTo>
                    <a:pt x="1556317" y="0"/>
                    <a:pt x="1569201" y="5337"/>
                    <a:pt x="1578700" y="14836"/>
                  </a:cubicBezTo>
                  <a:cubicBezTo>
                    <a:pt x="1588200" y="24336"/>
                    <a:pt x="1593536" y="37220"/>
                    <a:pt x="1593536" y="50654"/>
                  </a:cubicBezTo>
                  <a:lnTo>
                    <a:pt x="1593536" y="1158872"/>
                  </a:lnTo>
                  <a:cubicBezTo>
                    <a:pt x="1593536" y="1172307"/>
                    <a:pt x="1588200" y="1185191"/>
                    <a:pt x="1578700" y="1194690"/>
                  </a:cubicBezTo>
                  <a:cubicBezTo>
                    <a:pt x="1569201" y="1204190"/>
                    <a:pt x="1556317" y="1209526"/>
                    <a:pt x="1542882" y="1209526"/>
                  </a:cubicBezTo>
                  <a:lnTo>
                    <a:pt x="50654" y="1209526"/>
                  </a:lnTo>
                  <a:cubicBezTo>
                    <a:pt x="37220" y="1209526"/>
                    <a:pt x="24336" y="1204190"/>
                    <a:pt x="14836" y="1194690"/>
                  </a:cubicBezTo>
                  <a:cubicBezTo>
                    <a:pt x="5337" y="1185191"/>
                    <a:pt x="0" y="1172307"/>
                    <a:pt x="0" y="1158872"/>
                  </a:cubicBezTo>
                  <a:lnTo>
                    <a:pt x="0" y="50654"/>
                  </a:lnTo>
                  <a:cubicBezTo>
                    <a:pt x="0" y="37220"/>
                    <a:pt x="5337" y="24336"/>
                    <a:pt x="14836" y="14836"/>
                  </a:cubicBezTo>
                  <a:cubicBezTo>
                    <a:pt x="24336" y="5337"/>
                    <a:pt x="37220" y="0"/>
                    <a:pt x="506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593536" cy="1228576"/>
            </a:xfrm>
            <a:prstGeom prst="rect">
              <a:avLst/>
            </a:prstGeom>
          </p:spPr>
          <p:txBody>
            <a:bodyPr anchor="t" rtlCol="false" tIns="120337" lIns="120337" bIns="120337" rIns="120337"/>
            <a:lstStyle/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Graphic card</a:t>
              </a:r>
            </a:p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Internal HDD</a:t>
              </a:r>
            </a:p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MotherBoard</a:t>
              </a:r>
            </a:p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Processors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39464" y="6878037"/>
            <a:ext cx="2139745" cy="1304282"/>
            <a:chOff x="0" y="0"/>
            <a:chExt cx="1593536" cy="9713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93536" cy="971341"/>
            </a:xfrm>
            <a:custGeom>
              <a:avLst/>
              <a:gdLst/>
              <a:ahLst/>
              <a:cxnLst/>
              <a:rect r="r" b="b" t="t" l="l"/>
              <a:pathLst>
                <a:path h="971341" w="1593536">
                  <a:moveTo>
                    <a:pt x="50654" y="0"/>
                  </a:moveTo>
                  <a:lnTo>
                    <a:pt x="1542882" y="0"/>
                  </a:lnTo>
                  <a:cubicBezTo>
                    <a:pt x="1556317" y="0"/>
                    <a:pt x="1569201" y="5337"/>
                    <a:pt x="1578700" y="14836"/>
                  </a:cubicBezTo>
                  <a:cubicBezTo>
                    <a:pt x="1588200" y="24336"/>
                    <a:pt x="1593536" y="37220"/>
                    <a:pt x="1593536" y="50654"/>
                  </a:cubicBezTo>
                  <a:lnTo>
                    <a:pt x="1593536" y="920686"/>
                  </a:lnTo>
                  <a:cubicBezTo>
                    <a:pt x="1593536" y="934121"/>
                    <a:pt x="1588200" y="947005"/>
                    <a:pt x="1578700" y="956504"/>
                  </a:cubicBezTo>
                  <a:cubicBezTo>
                    <a:pt x="1569201" y="966004"/>
                    <a:pt x="1556317" y="971341"/>
                    <a:pt x="1542882" y="971341"/>
                  </a:cubicBezTo>
                  <a:lnTo>
                    <a:pt x="50654" y="971341"/>
                  </a:lnTo>
                  <a:cubicBezTo>
                    <a:pt x="37220" y="971341"/>
                    <a:pt x="24336" y="966004"/>
                    <a:pt x="14836" y="956504"/>
                  </a:cubicBezTo>
                  <a:cubicBezTo>
                    <a:pt x="5337" y="947005"/>
                    <a:pt x="0" y="934121"/>
                    <a:pt x="0" y="920686"/>
                  </a:cubicBezTo>
                  <a:lnTo>
                    <a:pt x="0" y="50654"/>
                  </a:lnTo>
                  <a:cubicBezTo>
                    <a:pt x="0" y="37220"/>
                    <a:pt x="5337" y="24336"/>
                    <a:pt x="14836" y="14836"/>
                  </a:cubicBezTo>
                  <a:cubicBezTo>
                    <a:pt x="24336" y="5337"/>
                    <a:pt x="37220" y="0"/>
                    <a:pt x="506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593536" cy="990391"/>
            </a:xfrm>
            <a:prstGeom prst="rect">
              <a:avLst/>
            </a:prstGeom>
          </p:spPr>
          <p:txBody>
            <a:bodyPr anchor="t" rtlCol="false" tIns="120337" lIns="120337" bIns="120337" rIns="120337"/>
            <a:lstStyle/>
            <a:p>
              <a:pPr algn="l" marL="429597" indent="-214798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Batteries</a:t>
              </a:r>
            </a:p>
            <a:p>
              <a:pPr algn="l" marL="429597" indent="-214798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Keyboard</a:t>
              </a:r>
            </a:p>
            <a:p>
              <a:pPr algn="l" marL="429597" indent="-214798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Mouse 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8493342" y="3928380"/>
            <a:ext cx="1301047" cy="153411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1105456" y="6232657"/>
            <a:ext cx="3880" cy="64538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8493342" y="6249071"/>
            <a:ext cx="0" cy="62896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8592203" y="3153000"/>
            <a:ext cx="2404371" cy="775380"/>
            <a:chOff x="0" y="0"/>
            <a:chExt cx="1260204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60204" cy="406400"/>
            </a:xfrm>
            <a:custGeom>
              <a:avLst/>
              <a:gdLst/>
              <a:ahLst/>
              <a:cxnLst/>
              <a:rect r="r" b="b" t="t" l="l"/>
              <a:pathLst>
                <a:path h="406400" w="1260204">
                  <a:moveTo>
                    <a:pt x="1057004" y="0"/>
                  </a:moveTo>
                  <a:cubicBezTo>
                    <a:pt x="1169228" y="0"/>
                    <a:pt x="1260204" y="90976"/>
                    <a:pt x="1260204" y="203200"/>
                  </a:cubicBezTo>
                  <a:cubicBezTo>
                    <a:pt x="1260204" y="315424"/>
                    <a:pt x="1169228" y="406400"/>
                    <a:pt x="1057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1260204" cy="415925"/>
            </a:xfrm>
            <a:prstGeom prst="rect">
              <a:avLst/>
            </a:prstGeom>
          </p:spPr>
          <p:txBody>
            <a:bodyPr anchor="ctr" rtlCol="false" tIns="24067" lIns="24067" bIns="24067" rIns="24067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P &amp; A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035584" y="5446081"/>
            <a:ext cx="2139745" cy="786576"/>
            <a:chOff x="0" y="0"/>
            <a:chExt cx="1121505" cy="41226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21505" cy="412268"/>
            </a:xfrm>
            <a:custGeom>
              <a:avLst/>
              <a:gdLst/>
              <a:ahLst/>
              <a:cxnLst/>
              <a:rect r="r" b="b" t="t" l="l"/>
              <a:pathLst>
                <a:path h="412268" w="1121505">
                  <a:moveTo>
                    <a:pt x="918305" y="0"/>
                  </a:moveTo>
                  <a:cubicBezTo>
                    <a:pt x="1030529" y="0"/>
                    <a:pt x="1121505" y="92289"/>
                    <a:pt x="1121505" y="206134"/>
                  </a:cubicBezTo>
                  <a:cubicBezTo>
                    <a:pt x="1121505" y="319979"/>
                    <a:pt x="1030529" y="412268"/>
                    <a:pt x="918305" y="412268"/>
                  </a:cubicBezTo>
                  <a:lnTo>
                    <a:pt x="203200" y="412268"/>
                  </a:lnTo>
                  <a:cubicBezTo>
                    <a:pt x="90976" y="412268"/>
                    <a:pt x="0" y="319979"/>
                    <a:pt x="0" y="206134"/>
                  </a:cubicBezTo>
                  <a:cubicBezTo>
                    <a:pt x="0" y="922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1121505" cy="421793"/>
            </a:xfrm>
            <a:prstGeom prst="rect">
              <a:avLst/>
            </a:prstGeom>
          </p:spPr>
          <p:txBody>
            <a:bodyPr anchor="ctr" rtlCol="false" tIns="24067" lIns="24067" bIns="24067" rIns="24067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Accessories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H="true" flipV="true">
            <a:off x="9794389" y="3928380"/>
            <a:ext cx="1311067" cy="151770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12507441" y="5462496"/>
            <a:ext cx="2139745" cy="786576"/>
            <a:chOff x="0" y="0"/>
            <a:chExt cx="1121505" cy="41226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21505" cy="412268"/>
            </a:xfrm>
            <a:custGeom>
              <a:avLst/>
              <a:gdLst/>
              <a:ahLst/>
              <a:cxnLst/>
              <a:rect r="r" b="b" t="t" l="l"/>
              <a:pathLst>
                <a:path h="412268" w="1121505">
                  <a:moveTo>
                    <a:pt x="918305" y="0"/>
                  </a:moveTo>
                  <a:cubicBezTo>
                    <a:pt x="1030529" y="0"/>
                    <a:pt x="1121505" y="92289"/>
                    <a:pt x="1121505" y="206134"/>
                  </a:cubicBezTo>
                  <a:cubicBezTo>
                    <a:pt x="1121505" y="319979"/>
                    <a:pt x="1030529" y="412268"/>
                    <a:pt x="918305" y="412268"/>
                  </a:cubicBezTo>
                  <a:lnTo>
                    <a:pt x="203200" y="412268"/>
                  </a:lnTo>
                  <a:cubicBezTo>
                    <a:pt x="90976" y="412268"/>
                    <a:pt x="0" y="319979"/>
                    <a:pt x="0" y="206134"/>
                  </a:cubicBezTo>
                  <a:cubicBezTo>
                    <a:pt x="0" y="922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1121505" cy="421793"/>
            </a:xfrm>
            <a:prstGeom prst="rect">
              <a:avLst/>
            </a:prstGeom>
          </p:spPr>
          <p:txBody>
            <a:bodyPr anchor="ctr" rtlCol="false" tIns="24067" lIns="24067" bIns="24067" rIns="24067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Networking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502431" y="6878037"/>
            <a:ext cx="2139745" cy="968819"/>
            <a:chOff x="0" y="0"/>
            <a:chExt cx="1593536" cy="72151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93536" cy="721511"/>
            </a:xfrm>
            <a:custGeom>
              <a:avLst/>
              <a:gdLst/>
              <a:ahLst/>
              <a:cxnLst/>
              <a:rect r="r" b="b" t="t" l="l"/>
              <a:pathLst>
                <a:path h="721511" w="1593536">
                  <a:moveTo>
                    <a:pt x="50654" y="0"/>
                  </a:moveTo>
                  <a:lnTo>
                    <a:pt x="1542882" y="0"/>
                  </a:lnTo>
                  <a:cubicBezTo>
                    <a:pt x="1556317" y="0"/>
                    <a:pt x="1569201" y="5337"/>
                    <a:pt x="1578700" y="14836"/>
                  </a:cubicBezTo>
                  <a:cubicBezTo>
                    <a:pt x="1588200" y="24336"/>
                    <a:pt x="1593536" y="37220"/>
                    <a:pt x="1593536" y="50654"/>
                  </a:cubicBezTo>
                  <a:lnTo>
                    <a:pt x="1593536" y="670856"/>
                  </a:lnTo>
                  <a:cubicBezTo>
                    <a:pt x="1593536" y="684291"/>
                    <a:pt x="1588200" y="697175"/>
                    <a:pt x="1578700" y="706674"/>
                  </a:cubicBezTo>
                  <a:cubicBezTo>
                    <a:pt x="1569201" y="716174"/>
                    <a:pt x="1556317" y="721511"/>
                    <a:pt x="1542882" y="721511"/>
                  </a:cubicBezTo>
                  <a:lnTo>
                    <a:pt x="50654" y="721511"/>
                  </a:lnTo>
                  <a:cubicBezTo>
                    <a:pt x="37220" y="721511"/>
                    <a:pt x="24336" y="716174"/>
                    <a:pt x="14836" y="706674"/>
                  </a:cubicBezTo>
                  <a:cubicBezTo>
                    <a:pt x="5337" y="697175"/>
                    <a:pt x="0" y="684291"/>
                    <a:pt x="0" y="670856"/>
                  </a:cubicBezTo>
                  <a:lnTo>
                    <a:pt x="0" y="50654"/>
                  </a:lnTo>
                  <a:cubicBezTo>
                    <a:pt x="0" y="37220"/>
                    <a:pt x="5337" y="24336"/>
                    <a:pt x="14836" y="14836"/>
                  </a:cubicBezTo>
                  <a:cubicBezTo>
                    <a:pt x="24336" y="5337"/>
                    <a:pt x="37220" y="0"/>
                    <a:pt x="506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1593536" cy="740561"/>
            </a:xfrm>
            <a:prstGeom prst="rect">
              <a:avLst/>
            </a:prstGeom>
          </p:spPr>
          <p:txBody>
            <a:bodyPr anchor="t" rtlCol="false" tIns="120337" lIns="120337" bIns="120337" rIns="120337"/>
            <a:lstStyle/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Wi Fi Extender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5119555" y="6878037"/>
            <a:ext cx="2139745" cy="1292627"/>
            <a:chOff x="0" y="0"/>
            <a:chExt cx="1593536" cy="96266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593536" cy="962660"/>
            </a:xfrm>
            <a:custGeom>
              <a:avLst/>
              <a:gdLst/>
              <a:ahLst/>
              <a:cxnLst/>
              <a:rect r="r" b="b" t="t" l="l"/>
              <a:pathLst>
                <a:path h="962660" w="1593536">
                  <a:moveTo>
                    <a:pt x="50654" y="0"/>
                  </a:moveTo>
                  <a:lnTo>
                    <a:pt x="1542882" y="0"/>
                  </a:lnTo>
                  <a:cubicBezTo>
                    <a:pt x="1556317" y="0"/>
                    <a:pt x="1569201" y="5337"/>
                    <a:pt x="1578700" y="14836"/>
                  </a:cubicBezTo>
                  <a:cubicBezTo>
                    <a:pt x="1588200" y="24336"/>
                    <a:pt x="1593536" y="37220"/>
                    <a:pt x="1593536" y="50654"/>
                  </a:cubicBezTo>
                  <a:lnTo>
                    <a:pt x="1593536" y="912006"/>
                  </a:lnTo>
                  <a:cubicBezTo>
                    <a:pt x="1593536" y="925441"/>
                    <a:pt x="1588200" y="938325"/>
                    <a:pt x="1578700" y="947824"/>
                  </a:cubicBezTo>
                  <a:cubicBezTo>
                    <a:pt x="1569201" y="957324"/>
                    <a:pt x="1556317" y="962660"/>
                    <a:pt x="1542882" y="962660"/>
                  </a:cubicBezTo>
                  <a:lnTo>
                    <a:pt x="50654" y="962660"/>
                  </a:lnTo>
                  <a:cubicBezTo>
                    <a:pt x="37220" y="962660"/>
                    <a:pt x="24336" y="957324"/>
                    <a:pt x="14836" y="947824"/>
                  </a:cubicBezTo>
                  <a:cubicBezTo>
                    <a:pt x="5337" y="938325"/>
                    <a:pt x="0" y="925441"/>
                    <a:pt x="0" y="912006"/>
                  </a:cubicBezTo>
                  <a:lnTo>
                    <a:pt x="0" y="50654"/>
                  </a:lnTo>
                  <a:cubicBezTo>
                    <a:pt x="0" y="37220"/>
                    <a:pt x="5337" y="24336"/>
                    <a:pt x="14836" y="14836"/>
                  </a:cubicBezTo>
                  <a:cubicBezTo>
                    <a:pt x="24336" y="5337"/>
                    <a:pt x="37220" y="0"/>
                    <a:pt x="506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1593536" cy="981710"/>
            </a:xfrm>
            <a:prstGeom prst="rect">
              <a:avLst/>
            </a:prstGeom>
          </p:spPr>
          <p:txBody>
            <a:bodyPr anchor="t" rtlCol="false" tIns="120337" lIns="120337" bIns="120337" rIns="120337"/>
            <a:lstStyle/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External SSD</a:t>
              </a:r>
            </a:p>
            <a:p>
              <a:pPr algn="l" marL="429602" indent="-214801" lvl="1">
                <a:lnSpc>
                  <a:spcPts val="2586"/>
                </a:lnSpc>
                <a:buFont typeface="Arial"/>
                <a:buChar char="•"/>
              </a:pPr>
              <a:r>
                <a:rPr lang="en-US" sz="198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USB Flash drives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 flipV="true">
            <a:off x="13577313" y="3928380"/>
            <a:ext cx="1301047" cy="153411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16189428" y="6232657"/>
            <a:ext cx="0" cy="64538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13572303" y="6249071"/>
            <a:ext cx="5010" cy="62896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13676175" y="3153000"/>
            <a:ext cx="2404371" cy="775380"/>
            <a:chOff x="0" y="0"/>
            <a:chExt cx="1260204" cy="4064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60204" cy="406400"/>
            </a:xfrm>
            <a:custGeom>
              <a:avLst/>
              <a:gdLst/>
              <a:ahLst/>
              <a:cxnLst/>
              <a:rect r="r" b="b" t="t" l="l"/>
              <a:pathLst>
                <a:path h="406400" w="1260204">
                  <a:moveTo>
                    <a:pt x="1057004" y="0"/>
                  </a:moveTo>
                  <a:cubicBezTo>
                    <a:pt x="1169228" y="0"/>
                    <a:pt x="1260204" y="90976"/>
                    <a:pt x="1260204" y="203200"/>
                  </a:cubicBezTo>
                  <a:cubicBezTo>
                    <a:pt x="1260204" y="315424"/>
                    <a:pt x="1169228" y="406400"/>
                    <a:pt x="1057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9525"/>
              <a:ext cx="1260204" cy="415925"/>
            </a:xfrm>
            <a:prstGeom prst="rect">
              <a:avLst/>
            </a:prstGeom>
          </p:spPr>
          <p:txBody>
            <a:bodyPr anchor="ctr" rtlCol="false" tIns="24067" lIns="24067" bIns="24067" rIns="24067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N &amp; S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5119555" y="5446081"/>
            <a:ext cx="2139745" cy="786576"/>
            <a:chOff x="0" y="0"/>
            <a:chExt cx="1121505" cy="41226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121505" cy="412268"/>
            </a:xfrm>
            <a:custGeom>
              <a:avLst/>
              <a:gdLst/>
              <a:ahLst/>
              <a:cxnLst/>
              <a:rect r="r" b="b" t="t" l="l"/>
              <a:pathLst>
                <a:path h="412268" w="1121505">
                  <a:moveTo>
                    <a:pt x="918305" y="0"/>
                  </a:moveTo>
                  <a:cubicBezTo>
                    <a:pt x="1030529" y="0"/>
                    <a:pt x="1121505" y="92289"/>
                    <a:pt x="1121505" y="206134"/>
                  </a:cubicBezTo>
                  <a:cubicBezTo>
                    <a:pt x="1121505" y="319979"/>
                    <a:pt x="1030529" y="412268"/>
                    <a:pt x="918305" y="412268"/>
                  </a:cubicBezTo>
                  <a:lnTo>
                    <a:pt x="203200" y="412268"/>
                  </a:lnTo>
                  <a:cubicBezTo>
                    <a:pt x="90976" y="412268"/>
                    <a:pt x="0" y="319979"/>
                    <a:pt x="0" y="206134"/>
                  </a:cubicBezTo>
                  <a:cubicBezTo>
                    <a:pt x="0" y="922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9525"/>
              <a:ext cx="1121505" cy="421793"/>
            </a:xfrm>
            <a:prstGeom prst="rect">
              <a:avLst/>
            </a:prstGeom>
          </p:spPr>
          <p:txBody>
            <a:bodyPr anchor="ctr" rtlCol="false" tIns="24067" lIns="24067" bIns="24067" rIns="24067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Storage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 flipH="true" flipV="true">
            <a:off x="14878361" y="3928380"/>
            <a:ext cx="1311067" cy="151770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0" id="60"/>
          <p:cNvGrpSpPr/>
          <p:nvPr/>
        </p:nvGrpSpPr>
        <p:grpSpPr>
          <a:xfrm rot="0">
            <a:off x="1831587" y="3153000"/>
            <a:ext cx="1676644" cy="838322"/>
            <a:chOff x="0" y="0"/>
            <a:chExt cx="812800" cy="4064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Division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067082" y="1009650"/>
            <a:ext cx="1218264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Product Line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339376" y="5478326"/>
            <a:ext cx="1995112" cy="838322"/>
            <a:chOff x="0" y="0"/>
            <a:chExt cx="967186" cy="4064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967186" cy="406400"/>
            </a:xfrm>
            <a:custGeom>
              <a:avLst/>
              <a:gdLst/>
              <a:ahLst/>
              <a:cxnLst/>
              <a:rect r="r" b="b" t="t" l="l"/>
              <a:pathLst>
                <a:path h="406400" w="967186">
                  <a:moveTo>
                    <a:pt x="76398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63986" y="406400"/>
                  </a:lnTo>
                  <a:lnTo>
                    <a:pt x="967186" y="203200"/>
                  </a:lnTo>
                  <a:lnTo>
                    <a:pt x="763986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85288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Segment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339376" y="7351084"/>
            <a:ext cx="1995112" cy="838322"/>
            <a:chOff x="0" y="0"/>
            <a:chExt cx="967186" cy="4064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967186" cy="406400"/>
            </a:xfrm>
            <a:custGeom>
              <a:avLst/>
              <a:gdLst/>
              <a:ahLst/>
              <a:cxnLst/>
              <a:rect r="r" b="b" t="t" l="l"/>
              <a:pathLst>
                <a:path h="406400" w="967186">
                  <a:moveTo>
                    <a:pt x="76398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63986" y="406400"/>
                  </a:lnTo>
                  <a:lnTo>
                    <a:pt x="967186" y="203200"/>
                  </a:lnTo>
                  <a:lnTo>
                    <a:pt x="763986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85288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Category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398183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9522660" cy="8271922"/>
          </a:xfrm>
          <a:custGeom>
            <a:avLst/>
            <a:gdLst/>
            <a:ahLst/>
            <a:cxnLst/>
            <a:rect r="r" b="b" t="t" l="l"/>
            <a:pathLst>
              <a:path h="8271922" w="9522660">
                <a:moveTo>
                  <a:pt x="0" y="0"/>
                </a:moveTo>
                <a:lnTo>
                  <a:pt x="9522660" y="0"/>
                </a:lnTo>
                <a:lnTo>
                  <a:pt x="9522660" y="8271922"/>
                </a:lnTo>
                <a:lnTo>
                  <a:pt x="0" y="8271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551360" y="4218713"/>
            <a:ext cx="6707940" cy="152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Familiarization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42611" y="5712804"/>
            <a:ext cx="5116689" cy="148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Fact Tables and Dimension table of the input data.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Input data consists of sales data for FY 2020 and FY 2021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665475" y="7507082"/>
            <a:ext cx="3657597" cy="1751218"/>
            <a:chOff x="0" y="0"/>
            <a:chExt cx="4876796" cy="23349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780797" y="1383523"/>
              <a:ext cx="951435" cy="951435"/>
            </a:xfrm>
            <a:custGeom>
              <a:avLst/>
              <a:gdLst/>
              <a:ahLst/>
              <a:cxnLst/>
              <a:rect r="r" b="b" t="t" l="l"/>
              <a:pathLst>
                <a:path h="951435" w="951435">
                  <a:moveTo>
                    <a:pt x="0" y="0"/>
                  </a:moveTo>
                  <a:lnTo>
                    <a:pt x="951436" y="0"/>
                  </a:lnTo>
                  <a:lnTo>
                    <a:pt x="951436" y="951435"/>
                  </a:lnTo>
                  <a:lnTo>
                    <a:pt x="0" y="951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289242" y="1249716"/>
              <a:ext cx="1587554" cy="1085242"/>
            </a:xfrm>
            <a:custGeom>
              <a:avLst/>
              <a:gdLst/>
              <a:ahLst/>
              <a:cxnLst/>
              <a:rect r="r" b="b" t="t" l="l"/>
              <a:pathLst>
                <a:path h="1085242" w="1587554">
                  <a:moveTo>
                    <a:pt x="0" y="0"/>
                  </a:moveTo>
                  <a:lnTo>
                    <a:pt x="1587554" y="0"/>
                  </a:lnTo>
                  <a:lnTo>
                    <a:pt x="1587554" y="1085242"/>
                  </a:lnTo>
                  <a:lnTo>
                    <a:pt x="0" y="1085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4791766" cy="53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Tool Used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746"/>
              <a:ext cx="4791766" cy="464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PowerBI &amp; MySQL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585133" y="9253538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2388762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2224142" y="5542812"/>
            <a:ext cx="13111459" cy="10304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24142" y="5333420"/>
            <a:ext cx="418457" cy="418457"/>
          </a:xfrm>
          <a:custGeom>
            <a:avLst/>
            <a:gdLst/>
            <a:ahLst/>
            <a:cxnLst/>
            <a:rect r="r" b="b" t="t" l="l"/>
            <a:pathLst>
              <a:path h="418457" w="418457">
                <a:moveTo>
                  <a:pt x="0" y="0"/>
                </a:moveTo>
                <a:lnTo>
                  <a:pt x="418457" y="0"/>
                </a:lnTo>
                <a:lnTo>
                  <a:pt x="418457" y="418457"/>
                </a:lnTo>
                <a:lnTo>
                  <a:pt x="0" y="418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94628" y="5333420"/>
            <a:ext cx="418457" cy="418457"/>
          </a:xfrm>
          <a:custGeom>
            <a:avLst/>
            <a:gdLst/>
            <a:ahLst/>
            <a:cxnLst/>
            <a:rect r="r" b="b" t="t" l="l"/>
            <a:pathLst>
              <a:path h="418457" w="418457">
                <a:moveTo>
                  <a:pt x="0" y="0"/>
                </a:moveTo>
                <a:lnTo>
                  <a:pt x="418457" y="0"/>
                </a:lnTo>
                <a:lnTo>
                  <a:pt x="418457" y="418457"/>
                </a:lnTo>
                <a:lnTo>
                  <a:pt x="0" y="418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65114" y="5333420"/>
            <a:ext cx="418457" cy="418457"/>
          </a:xfrm>
          <a:custGeom>
            <a:avLst/>
            <a:gdLst/>
            <a:ahLst/>
            <a:cxnLst/>
            <a:rect r="r" b="b" t="t" l="l"/>
            <a:pathLst>
              <a:path h="418457" w="418457">
                <a:moveTo>
                  <a:pt x="0" y="0"/>
                </a:moveTo>
                <a:lnTo>
                  <a:pt x="418457" y="0"/>
                </a:lnTo>
                <a:lnTo>
                  <a:pt x="418457" y="418457"/>
                </a:lnTo>
                <a:lnTo>
                  <a:pt x="0" y="418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35601" y="5333420"/>
            <a:ext cx="418457" cy="418457"/>
          </a:xfrm>
          <a:custGeom>
            <a:avLst/>
            <a:gdLst/>
            <a:ahLst/>
            <a:cxnLst/>
            <a:rect r="r" b="b" t="t" l="l"/>
            <a:pathLst>
              <a:path h="418457" w="418457">
                <a:moveTo>
                  <a:pt x="0" y="0"/>
                </a:moveTo>
                <a:lnTo>
                  <a:pt x="418456" y="0"/>
                </a:lnTo>
                <a:lnTo>
                  <a:pt x="418456" y="418457"/>
                </a:lnTo>
                <a:lnTo>
                  <a:pt x="0" y="418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47236" y="3681216"/>
            <a:ext cx="1172267" cy="1340430"/>
          </a:xfrm>
          <a:custGeom>
            <a:avLst/>
            <a:gdLst/>
            <a:ahLst/>
            <a:cxnLst/>
            <a:rect r="r" b="b" t="t" l="l"/>
            <a:pathLst>
              <a:path h="1340430" w="1172267">
                <a:moveTo>
                  <a:pt x="0" y="0"/>
                </a:moveTo>
                <a:lnTo>
                  <a:pt x="1172268" y="0"/>
                </a:lnTo>
                <a:lnTo>
                  <a:pt x="1172268" y="1340431"/>
                </a:lnTo>
                <a:lnTo>
                  <a:pt x="0" y="1340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54259" y="6151927"/>
            <a:ext cx="1499195" cy="1499195"/>
          </a:xfrm>
          <a:custGeom>
            <a:avLst/>
            <a:gdLst/>
            <a:ahLst/>
            <a:cxnLst/>
            <a:rect r="r" b="b" t="t" l="l"/>
            <a:pathLst>
              <a:path h="1499195" w="1499195">
                <a:moveTo>
                  <a:pt x="0" y="0"/>
                </a:moveTo>
                <a:lnTo>
                  <a:pt x="1499195" y="0"/>
                </a:lnTo>
                <a:lnTo>
                  <a:pt x="1499195" y="1499194"/>
                </a:lnTo>
                <a:lnTo>
                  <a:pt x="0" y="1499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52077" y="6047152"/>
            <a:ext cx="1385503" cy="1385503"/>
          </a:xfrm>
          <a:custGeom>
            <a:avLst/>
            <a:gdLst/>
            <a:ahLst/>
            <a:cxnLst/>
            <a:rect r="r" b="b" t="t" l="l"/>
            <a:pathLst>
              <a:path h="1385503" w="1385503">
                <a:moveTo>
                  <a:pt x="0" y="0"/>
                </a:moveTo>
                <a:lnTo>
                  <a:pt x="1385504" y="0"/>
                </a:lnTo>
                <a:lnTo>
                  <a:pt x="1385504" y="1385503"/>
                </a:lnTo>
                <a:lnTo>
                  <a:pt x="0" y="1385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36351" y="3681216"/>
            <a:ext cx="1275983" cy="1355402"/>
          </a:xfrm>
          <a:custGeom>
            <a:avLst/>
            <a:gdLst/>
            <a:ahLst/>
            <a:cxnLst/>
            <a:rect r="r" b="b" t="t" l="l"/>
            <a:pathLst>
              <a:path h="1355402" w="1275983">
                <a:moveTo>
                  <a:pt x="0" y="0"/>
                </a:moveTo>
                <a:lnTo>
                  <a:pt x="1275983" y="0"/>
                </a:lnTo>
                <a:lnTo>
                  <a:pt x="1275983" y="1355402"/>
                </a:lnTo>
                <a:lnTo>
                  <a:pt x="0" y="1355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162887"/>
            <a:ext cx="6254422" cy="78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Ad-Hoc-Analysis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241" y="6001376"/>
            <a:ext cx="3290257" cy="43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1"/>
              </a:lnSpc>
              <a:spcBef>
                <a:spcPct val="0"/>
              </a:spcBef>
            </a:pPr>
            <a:r>
              <a:rPr lang="en-US" sz="27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Ad-Hoc-Request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77329" y="4503020"/>
            <a:ext cx="2853054" cy="43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1"/>
              </a:lnSpc>
              <a:spcBef>
                <a:spcPct val="0"/>
              </a:spcBef>
            </a:pPr>
            <a:r>
              <a:rPr lang="en-US" sz="27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66990" y="4503020"/>
            <a:ext cx="1570590" cy="43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1"/>
              </a:lnSpc>
              <a:spcBef>
                <a:spcPct val="0"/>
              </a:spcBef>
            </a:pPr>
            <a:r>
              <a:rPr lang="en-US" sz="27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00337" y="6028102"/>
            <a:ext cx="3366468" cy="43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1"/>
              </a:lnSpc>
              <a:spcBef>
                <a:spcPct val="0"/>
              </a:spcBef>
            </a:pPr>
            <a:r>
              <a:rPr lang="en-US" sz="27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Query Performed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5712" y="3157764"/>
            <a:ext cx="3666694" cy="6036326"/>
          </a:xfrm>
          <a:custGeom>
            <a:avLst/>
            <a:gdLst/>
            <a:ahLst/>
            <a:cxnLst/>
            <a:rect r="r" b="b" t="t" l="l"/>
            <a:pathLst>
              <a:path h="6036326" w="3666694">
                <a:moveTo>
                  <a:pt x="0" y="0"/>
                </a:moveTo>
                <a:lnTo>
                  <a:pt x="3666694" y="0"/>
                </a:lnTo>
                <a:lnTo>
                  <a:pt x="3666694" y="6036326"/>
                </a:lnTo>
                <a:lnTo>
                  <a:pt x="0" y="603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467583" y="2397697"/>
            <a:ext cx="8333794" cy="7471678"/>
          </a:xfrm>
          <a:custGeom>
            <a:avLst/>
            <a:gdLst/>
            <a:ahLst/>
            <a:cxnLst/>
            <a:rect r="r" b="b" t="t" l="l"/>
            <a:pathLst>
              <a:path h="7471678" w="8333794">
                <a:moveTo>
                  <a:pt x="0" y="0"/>
                </a:moveTo>
                <a:lnTo>
                  <a:pt x="8333794" y="0"/>
                </a:lnTo>
                <a:lnTo>
                  <a:pt x="8333794" y="7471678"/>
                </a:lnTo>
                <a:lnTo>
                  <a:pt x="0" y="7471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000125"/>
            <a:ext cx="2128203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Request #1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90997"/>
            <a:ext cx="15026842" cy="3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Provide the list of markets in which customer "Atliq Exclusive" operates its business in the APAC region.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69122"/>
            <a:ext cx="2425007" cy="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Output/Visual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DAGLmPfb6hc</dc:identifier>
  <dcterms:modified xsi:type="dcterms:W3CDTF">2011-08-01T06:04:30Z</dcterms:modified>
  <cp:revision>1</cp:revision>
  <dc:title>Beige and Black Minimalist Project Deck Presentation</dc:title>
</cp:coreProperties>
</file>